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9" r:id="rId4"/>
    <p:sldId id="266" r:id="rId5"/>
    <p:sldId id="260" r:id="rId6"/>
    <p:sldId id="261" r:id="rId7"/>
    <p:sldId id="262" r:id="rId8"/>
    <p:sldId id="263" r:id="rId9"/>
    <p:sldId id="264" r:id="rId10"/>
    <p:sldId id="265" r:id="rId11"/>
    <p:sldId id="267" r:id="rId12"/>
    <p:sldId id="268" r:id="rId13"/>
    <p:sldId id="269" r:id="rId14"/>
  </p:sldIdLst>
  <p:sldSz cx="9144000" cy="6858000" type="screen4x3"/>
  <p:notesSz cx="7086600" cy="10210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510540"/>
          </a:xfrm>
          <a:prstGeom prst="rect">
            <a:avLst/>
          </a:prstGeom>
        </p:spPr>
        <p:txBody>
          <a:bodyPr vert="horz" lIns="98837" tIns="49419" rIns="98837" bIns="49419" rtlCol="0"/>
          <a:lstStyle>
            <a:lvl1pPr algn="l">
              <a:defRPr sz="1300"/>
            </a:lvl1pPr>
          </a:lstStyle>
          <a:p>
            <a:endParaRPr lang="en-AU"/>
          </a:p>
        </p:txBody>
      </p:sp>
      <p:sp>
        <p:nvSpPr>
          <p:cNvPr id="3" name="Date Placeholder 2"/>
          <p:cNvSpPr>
            <a:spLocks noGrp="1"/>
          </p:cNvSpPr>
          <p:nvPr>
            <p:ph type="dt" idx="1"/>
          </p:nvPr>
        </p:nvSpPr>
        <p:spPr>
          <a:xfrm>
            <a:off x="4014100" y="0"/>
            <a:ext cx="3070860" cy="510540"/>
          </a:xfrm>
          <a:prstGeom prst="rect">
            <a:avLst/>
          </a:prstGeom>
        </p:spPr>
        <p:txBody>
          <a:bodyPr vert="horz" lIns="98837" tIns="49419" rIns="98837" bIns="49419" rtlCol="0"/>
          <a:lstStyle>
            <a:lvl1pPr algn="r">
              <a:defRPr sz="1300"/>
            </a:lvl1pPr>
          </a:lstStyle>
          <a:p>
            <a:fld id="{B91D745E-1FA6-40D3-BA5C-A04CC08C993E}" type="datetimeFigureOut">
              <a:rPr lang="en-US" smtClean="0"/>
              <a:pPr/>
              <a:t>7/7/2014</a:t>
            </a:fld>
            <a:endParaRPr lang="en-AU"/>
          </a:p>
        </p:txBody>
      </p:sp>
      <p:sp>
        <p:nvSpPr>
          <p:cNvPr id="4" name="Slide Image Placeholder 3"/>
          <p:cNvSpPr>
            <a:spLocks noGrp="1" noRot="1" noChangeAspect="1"/>
          </p:cNvSpPr>
          <p:nvPr>
            <p:ph type="sldImg" idx="2"/>
          </p:nvPr>
        </p:nvSpPr>
        <p:spPr>
          <a:xfrm>
            <a:off x="990600" y="765175"/>
            <a:ext cx="5105400" cy="3829050"/>
          </a:xfrm>
          <a:prstGeom prst="rect">
            <a:avLst/>
          </a:prstGeom>
          <a:noFill/>
          <a:ln w="12700">
            <a:solidFill>
              <a:prstClr val="black"/>
            </a:solidFill>
          </a:ln>
        </p:spPr>
        <p:txBody>
          <a:bodyPr vert="horz" lIns="98837" tIns="49419" rIns="98837" bIns="49419" rtlCol="0" anchor="ctr"/>
          <a:lstStyle/>
          <a:p>
            <a:endParaRPr lang="en-AU"/>
          </a:p>
        </p:txBody>
      </p:sp>
      <p:sp>
        <p:nvSpPr>
          <p:cNvPr id="5" name="Notes Placeholder 4"/>
          <p:cNvSpPr>
            <a:spLocks noGrp="1"/>
          </p:cNvSpPr>
          <p:nvPr>
            <p:ph type="body" sz="quarter" idx="3"/>
          </p:nvPr>
        </p:nvSpPr>
        <p:spPr>
          <a:xfrm>
            <a:off x="708660" y="4850130"/>
            <a:ext cx="5669280" cy="4594860"/>
          </a:xfrm>
          <a:prstGeom prst="rect">
            <a:avLst/>
          </a:prstGeom>
        </p:spPr>
        <p:txBody>
          <a:bodyPr vert="horz" lIns="98837" tIns="49419" rIns="98837" bIns="4941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698488"/>
            <a:ext cx="3070860" cy="510540"/>
          </a:xfrm>
          <a:prstGeom prst="rect">
            <a:avLst/>
          </a:prstGeom>
        </p:spPr>
        <p:txBody>
          <a:bodyPr vert="horz" lIns="98837" tIns="49419" rIns="98837" bIns="49419" rtlCol="0" anchor="b"/>
          <a:lstStyle>
            <a:lvl1pPr algn="l">
              <a:defRPr sz="1300"/>
            </a:lvl1pPr>
          </a:lstStyle>
          <a:p>
            <a:endParaRPr lang="en-AU"/>
          </a:p>
        </p:txBody>
      </p:sp>
      <p:sp>
        <p:nvSpPr>
          <p:cNvPr id="7" name="Slide Number Placeholder 6"/>
          <p:cNvSpPr>
            <a:spLocks noGrp="1"/>
          </p:cNvSpPr>
          <p:nvPr>
            <p:ph type="sldNum" sz="quarter" idx="5"/>
          </p:nvPr>
        </p:nvSpPr>
        <p:spPr>
          <a:xfrm>
            <a:off x="4014100" y="9698488"/>
            <a:ext cx="3070860" cy="510540"/>
          </a:xfrm>
          <a:prstGeom prst="rect">
            <a:avLst/>
          </a:prstGeom>
        </p:spPr>
        <p:txBody>
          <a:bodyPr vert="horz" lIns="98837" tIns="49419" rIns="98837" bIns="49419" rtlCol="0" anchor="b"/>
          <a:lstStyle>
            <a:lvl1pPr algn="r">
              <a:defRPr sz="1300"/>
            </a:lvl1pPr>
          </a:lstStyle>
          <a:p>
            <a:fld id="{D7595E58-E399-4C9E-A659-CF6AAF1D9C5B}" type="slidenum">
              <a:rPr lang="en-AU" smtClean="0"/>
              <a:pPr/>
              <a:t>‹#›</a:t>
            </a:fld>
            <a:endParaRPr lang="en-AU"/>
          </a:p>
        </p:txBody>
      </p:sp>
    </p:spTree>
    <p:extLst>
      <p:ext uri="{BB962C8B-B14F-4D97-AF65-F5344CB8AC3E}">
        <p14:creationId xmlns:p14="http://schemas.microsoft.com/office/powerpoint/2010/main" val="872370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20" name="Footer Placeholder 19"/>
          <p:cNvSpPr>
            <a:spLocks noGrp="1"/>
          </p:cNvSpPr>
          <p:nvPr>
            <p:ph type="ftr" sz="quarter" idx="11"/>
          </p:nvPr>
        </p:nvSpPr>
        <p:spPr/>
        <p:txBody>
          <a:bodyPr/>
          <a:lstStyle>
            <a:extLst/>
          </a:lstStyle>
          <a:p>
            <a:endParaRPr lang="en-AU" dirty="0"/>
          </a:p>
        </p:txBody>
      </p:sp>
      <p:sp>
        <p:nvSpPr>
          <p:cNvPr id="10" name="Slide Number Placeholder 9"/>
          <p:cNvSpPr>
            <a:spLocks noGrp="1"/>
          </p:cNvSpPr>
          <p:nvPr>
            <p:ph type="sldNum" sz="quarter" idx="12"/>
          </p:nvPr>
        </p:nvSpPr>
        <p:spPr/>
        <p:txBody>
          <a:bodyPr/>
          <a:lstStyle>
            <a:extLst/>
          </a:lstStyle>
          <a:p>
            <a:fld id="{22AFD3E5-BC38-485D-8F9E-6F1269B22D97}" type="slidenum">
              <a:rPr lang="en-AU" smtClean="0"/>
              <a:pPr/>
              <a:t>‹#›</a:t>
            </a:fld>
            <a:endParaRPr lang="en-AU"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5" name="Footer Placeholder 4"/>
          <p:cNvSpPr>
            <a:spLocks noGrp="1"/>
          </p:cNvSpPr>
          <p:nvPr>
            <p:ph type="ftr" sz="quarter" idx="11"/>
          </p:nvPr>
        </p:nvSpPr>
        <p:spPr/>
        <p:txBody>
          <a:bodyPr/>
          <a:lstStyle>
            <a:extLst/>
          </a:lstStyle>
          <a:p>
            <a:endParaRPr lang="en-AU" dirty="0"/>
          </a:p>
        </p:txBody>
      </p:sp>
      <p:sp>
        <p:nvSpPr>
          <p:cNvPr id="6" name="Slide Number Placeholder 5"/>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5" name="Footer Placeholder 4"/>
          <p:cNvSpPr>
            <a:spLocks noGrp="1"/>
          </p:cNvSpPr>
          <p:nvPr>
            <p:ph type="ftr" sz="quarter" idx="11"/>
          </p:nvPr>
        </p:nvSpPr>
        <p:spPr/>
        <p:txBody>
          <a:bodyPr/>
          <a:lstStyle>
            <a:extLst/>
          </a:lstStyle>
          <a:p>
            <a:endParaRPr lang="en-AU" dirty="0"/>
          </a:p>
        </p:txBody>
      </p:sp>
      <p:sp>
        <p:nvSpPr>
          <p:cNvPr id="6" name="Slide Number Placeholder 5"/>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5" name="Footer Placeholder 4"/>
          <p:cNvSpPr>
            <a:spLocks noGrp="1"/>
          </p:cNvSpPr>
          <p:nvPr>
            <p:ph type="ftr" sz="quarter" idx="11"/>
          </p:nvPr>
        </p:nvSpPr>
        <p:spPr/>
        <p:txBody>
          <a:bodyPr/>
          <a:lstStyle>
            <a:extLst/>
          </a:lstStyle>
          <a:p>
            <a:endParaRPr lang="en-AU" dirty="0"/>
          </a:p>
        </p:txBody>
      </p:sp>
      <p:sp>
        <p:nvSpPr>
          <p:cNvPr id="6" name="Slide Number Placeholder 5"/>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5" name="Footer Placeholder 4"/>
          <p:cNvSpPr>
            <a:spLocks noGrp="1"/>
          </p:cNvSpPr>
          <p:nvPr>
            <p:ph type="ftr" sz="quarter" idx="11"/>
          </p:nvPr>
        </p:nvSpPr>
        <p:spPr/>
        <p:txBody>
          <a:bodyPr/>
          <a:lstStyle>
            <a:extLst/>
          </a:lstStyle>
          <a:p>
            <a:endParaRPr lang="en-AU" dirty="0"/>
          </a:p>
        </p:txBody>
      </p:sp>
      <p:sp>
        <p:nvSpPr>
          <p:cNvPr id="6" name="Slide Number Placeholder 5"/>
          <p:cNvSpPr>
            <a:spLocks noGrp="1"/>
          </p:cNvSpPr>
          <p:nvPr>
            <p:ph type="sldNum" sz="quarter" idx="12"/>
          </p:nvPr>
        </p:nvSpPr>
        <p:spPr/>
        <p:txBody>
          <a:bodyPr/>
          <a:lstStyle>
            <a:extLst/>
          </a:lstStyle>
          <a:p>
            <a:fld id="{22AFD3E5-BC38-485D-8F9E-6F1269B22D97}" type="slidenum">
              <a:rPr lang="en-AU" smtClean="0"/>
              <a:pPr/>
              <a:t>‹#›</a:t>
            </a:fld>
            <a:endParaRPr lang="en-AU"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6" name="Footer Placeholder 5"/>
          <p:cNvSpPr>
            <a:spLocks noGrp="1"/>
          </p:cNvSpPr>
          <p:nvPr>
            <p:ph type="ftr" sz="quarter" idx="11"/>
          </p:nvPr>
        </p:nvSpPr>
        <p:spPr/>
        <p:txBody>
          <a:bodyPr/>
          <a:lstStyle>
            <a:extLst/>
          </a:lstStyle>
          <a:p>
            <a:endParaRPr lang="en-AU" dirty="0"/>
          </a:p>
        </p:txBody>
      </p:sp>
      <p:sp>
        <p:nvSpPr>
          <p:cNvPr id="7" name="Slide Number Placeholder 6"/>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8" name="Footer Placeholder 7"/>
          <p:cNvSpPr>
            <a:spLocks noGrp="1"/>
          </p:cNvSpPr>
          <p:nvPr>
            <p:ph type="ftr" sz="quarter" idx="11"/>
          </p:nvPr>
        </p:nvSpPr>
        <p:spPr/>
        <p:txBody>
          <a:bodyPr/>
          <a:lstStyle>
            <a:extLst/>
          </a:lstStyle>
          <a:p>
            <a:endParaRPr lang="en-AU" dirty="0"/>
          </a:p>
        </p:txBody>
      </p:sp>
      <p:sp>
        <p:nvSpPr>
          <p:cNvPr id="9" name="Slide Number Placeholder 8"/>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4" name="Footer Placeholder 3"/>
          <p:cNvSpPr>
            <a:spLocks noGrp="1"/>
          </p:cNvSpPr>
          <p:nvPr>
            <p:ph type="ftr" sz="quarter" idx="11"/>
          </p:nvPr>
        </p:nvSpPr>
        <p:spPr/>
        <p:txBody>
          <a:bodyPr/>
          <a:lstStyle>
            <a:extLst/>
          </a:lstStyle>
          <a:p>
            <a:endParaRPr lang="en-AU" dirty="0"/>
          </a:p>
        </p:txBody>
      </p:sp>
      <p:sp>
        <p:nvSpPr>
          <p:cNvPr id="5" name="Slide Number Placeholder 4"/>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3" name="Footer Placeholder 2"/>
          <p:cNvSpPr>
            <a:spLocks noGrp="1"/>
          </p:cNvSpPr>
          <p:nvPr>
            <p:ph type="ftr" sz="quarter" idx="11"/>
          </p:nvPr>
        </p:nvSpPr>
        <p:spPr/>
        <p:txBody>
          <a:bodyPr/>
          <a:lstStyle>
            <a:extLst/>
          </a:lstStyle>
          <a:p>
            <a:endParaRPr lang="en-AU" dirty="0"/>
          </a:p>
        </p:txBody>
      </p:sp>
      <p:sp>
        <p:nvSpPr>
          <p:cNvPr id="4" name="Slide Number Placeholder 3"/>
          <p:cNvSpPr>
            <a:spLocks noGrp="1"/>
          </p:cNvSpPr>
          <p:nvPr>
            <p:ph type="sldNum" sz="quarter" idx="12"/>
          </p:nvPr>
        </p:nvSpPr>
        <p:spPr/>
        <p:txBody>
          <a:bodyPr/>
          <a:lstStyle>
            <a:extLst/>
          </a:lstStyle>
          <a:p>
            <a:fld id="{22AFD3E5-BC38-485D-8F9E-6F1269B22D97}" type="slidenum">
              <a:rPr lang="en-AU" smtClean="0"/>
              <a:pPr/>
              <a:t>‹#›</a:t>
            </a:fld>
            <a:endParaRPr lang="en-AU"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6" name="Footer Placeholder 5"/>
          <p:cNvSpPr>
            <a:spLocks noGrp="1"/>
          </p:cNvSpPr>
          <p:nvPr>
            <p:ph type="ftr" sz="quarter" idx="11"/>
          </p:nvPr>
        </p:nvSpPr>
        <p:spPr/>
        <p:txBody>
          <a:bodyPr/>
          <a:lstStyle>
            <a:extLst/>
          </a:lstStyle>
          <a:p>
            <a:endParaRPr lang="en-AU" dirty="0"/>
          </a:p>
        </p:txBody>
      </p:sp>
      <p:sp>
        <p:nvSpPr>
          <p:cNvPr id="7" name="Slide Number Placeholder 6"/>
          <p:cNvSpPr>
            <a:spLocks noGrp="1"/>
          </p:cNvSpPr>
          <p:nvPr>
            <p:ph type="sldNum" sz="quarter" idx="12"/>
          </p:nvPr>
        </p:nvSpPr>
        <p:spPr/>
        <p:txBody>
          <a:bodyPr/>
          <a:lstStyle>
            <a:extLst/>
          </a:lstStyle>
          <a:p>
            <a:fld id="{22AFD3E5-BC38-485D-8F9E-6F1269B22D97}" type="slidenum">
              <a:rPr lang="en-AU" smtClean="0"/>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AA6D20B-2010-4BB8-9E35-EDA03AE6F4C7}" type="datetimeFigureOut">
              <a:rPr lang="en-US" smtClean="0"/>
              <a:pPr/>
              <a:t>7/7/2014</a:t>
            </a:fld>
            <a:endParaRPr lang="en-AU" dirty="0"/>
          </a:p>
        </p:txBody>
      </p:sp>
      <p:sp>
        <p:nvSpPr>
          <p:cNvPr id="6" name="Footer Placeholder 5"/>
          <p:cNvSpPr>
            <a:spLocks noGrp="1"/>
          </p:cNvSpPr>
          <p:nvPr>
            <p:ph type="ftr" sz="quarter" idx="11"/>
          </p:nvPr>
        </p:nvSpPr>
        <p:spPr/>
        <p:txBody>
          <a:bodyPr/>
          <a:lstStyle>
            <a:extLst/>
          </a:lstStyle>
          <a:p>
            <a:endParaRPr lang="en-AU" dirty="0"/>
          </a:p>
        </p:txBody>
      </p:sp>
      <p:sp>
        <p:nvSpPr>
          <p:cNvPr id="7" name="Slide Number Placeholder 6"/>
          <p:cNvSpPr>
            <a:spLocks noGrp="1"/>
          </p:cNvSpPr>
          <p:nvPr>
            <p:ph type="sldNum" sz="quarter" idx="12"/>
          </p:nvPr>
        </p:nvSpPr>
        <p:spPr/>
        <p:txBody>
          <a:bodyPr/>
          <a:lstStyle>
            <a:extLst/>
          </a:lstStyle>
          <a:p>
            <a:fld id="{22AFD3E5-BC38-485D-8F9E-6F1269B22D97}" type="slidenum">
              <a:rPr lang="en-AU" smtClean="0"/>
              <a:pPr/>
              <a:t>‹#›</a:t>
            </a:fld>
            <a:endParaRPr lang="en-AU"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AA6D20B-2010-4BB8-9E35-EDA03AE6F4C7}" type="datetimeFigureOut">
              <a:rPr lang="en-US" smtClean="0"/>
              <a:pPr/>
              <a:t>7/7/2014</a:t>
            </a:fld>
            <a:endParaRPr lang="en-AU"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AU"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2AFD3E5-BC38-485D-8F9E-6F1269B22D97}" type="slidenum">
              <a:rPr lang="en-AU" smtClean="0"/>
              <a:pPr/>
              <a:t>‹#›</a:t>
            </a:fld>
            <a:endParaRPr lang="en-AU"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eocheck.com.a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997094"/>
          </a:xfrm>
        </p:spPr>
        <p:txBody>
          <a:bodyPr anchor="ctr">
            <a:normAutofit/>
          </a:bodyPr>
          <a:lstStyle/>
          <a:p>
            <a:pPr algn="ctr"/>
            <a:r>
              <a:rPr lang="en-AU" sz="4400" dirty="0" smtClean="0">
                <a:solidFill>
                  <a:srgbClr val="FF0000"/>
                </a:solidFill>
              </a:rPr>
              <a:t>Coal Exploration Data Integrity and Management</a:t>
            </a:r>
            <a:endParaRPr lang="en-AU" dirty="0">
              <a:solidFill>
                <a:srgbClr val="FF0000"/>
              </a:solidFill>
            </a:endParaRPr>
          </a:p>
        </p:txBody>
      </p:sp>
      <p:sp>
        <p:nvSpPr>
          <p:cNvPr id="3" name="Subtitle 2"/>
          <p:cNvSpPr>
            <a:spLocks noGrp="1"/>
          </p:cNvSpPr>
          <p:nvPr>
            <p:ph type="subTitle" idx="1"/>
          </p:nvPr>
        </p:nvSpPr>
        <p:spPr>
          <a:xfrm>
            <a:off x="1428728" y="4000504"/>
            <a:ext cx="7406640" cy="1752600"/>
          </a:xfrm>
        </p:spPr>
        <p:txBody>
          <a:bodyPr/>
          <a:lstStyle/>
          <a:p>
            <a:pPr algn="ctr"/>
            <a:r>
              <a:rPr lang="en-AU" dirty="0" smtClean="0"/>
              <a:t>Brett Larkin</a:t>
            </a:r>
          </a:p>
          <a:p>
            <a:pPr algn="ctr"/>
            <a:r>
              <a:rPr lang="en-AU" dirty="0" smtClean="0"/>
              <a:t>GeoCheck Pty. Ltd.</a:t>
            </a:r>
          </a:p>
          <a:p>
            <a:pPr algn="ctr"/>
            <a:r>
              <a:rPr lang="en-AU" smtClean="0"/>
              <a:t>brett@geocheck.com.au</a:t>
            </a:r>
            <a:endParaRPr lang="en-AU" dirty="0" smtClean="0"/>
          </a:p>
          <a:p>
            <a:endParaRPr lang="en-AU"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4" y="6258772"/>
            <a:ext cx="1709305" cy="44161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404664"/>
            <a:ext cx="6975331" cy="792088"/>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Requirements for  Working Interpretational Data</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07166" y="1772816"/>
            <a:ext cx="8028384" cy="3744416"/>
          </a:xfrm>
        </p:spPr>
        <p:txBody>
          <a:bodyPr>
            <a:noAutofit/>
          </a:bodyPr>
          <a:lstStyle/>
          <a:p>
            <a:r>
              <a:rPr lang="en-AU" sz="2800" dirty="0"/>
              <a:t>Appropriate </a:t>
            </a:r>
            <a:r>
              <a:rPr lang="en-AU" sz="2800" dirty="0" smtClean="0"/>
              <a:t>and consistent filtering </a:t>
            </a:r>
            <a:r>
              <a:rPr lang="en-AU" sz="2800" dirty="0"/>
              <a:t>and manipulation of geophysical data</a:t>
            </a:r>
          </a:p>
          <a:p>
            <a:r>
              <a:rPr lang="en-AU" sz="2800" dirty="0" smtClean="0"/>
              <a:t>Appropriate and consistent depth adjustment</a:t>
            </a:r>
          </a:p>
          <a:p>
            <a:r>
              <a:rPr lang="en-AU" sz="2800" dirty="0" smtClean="0"/>
              <a:t>Appropriate and consistent seam and ply nomenclature (variety of ways that plies are used</a:t>
            </a:r>
            <a:r>
              <a:rPr lang="en-AU" sz="2800" dirty="0" smtClean="0"/>
              <a:t>)</a:t>
            </a:r>
          </a:p>
          <a:p>
            <a:r>
              <a:rPr lang="en-AU" sz="2800" dirty="0" smtClean="0"/>
              <a:t>Editing limited to Estimator and Database Manager</a:t>
            </a:r>
            <a:endParaRPr lang="en-AU" sz="2800" dirty="0" smtClean="0"/>
          </a:p>
          <a:p>
            <a:r>
              <a:rPr lang="en-AU" sz="2800" dirty="0" smtClean="0"/>
              <a:t>Appropriate Backup</a:t>
            </a:r>
          </a:p>
          <a:p>
            <a:pPr marL="601650"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471906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272" y="20704"/>
            <a:ext cx="8172400" cy="792088"/>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Requirements for Seam &amp; Ply Nomenclature</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81300" y="836712"/>
            <a:ext cx="8028384" cy="2952328"/>
          </a:xfrm>
        </p:spPr>
        <p:txBody>
          <a:bodyPr>
            <a:noAutofit/>
          </a:bodyPr>
          <a:lstStyle/>
          <a:p>
            <a:r>
              <a:rPr lang="en-AU" sz="2800" dirty="0" smtClean="0"/>
              <a:t>Seams &amp; plies are in stratigraphic order, keeping in mind reverse faulting</a:t>
            </a:r>
          </a:p>
          <a:p>
            <a:r>
              <a:rPr lang="en-AU" sz="2800" dirty="0" smtClean="0"/>
              <a:t>All significant coal intersections are named with a seam and possibly ply</a:t>
            </a:r>
          </a:p>
          <a:p>
            <a:r>
              <a:rPr lang="en-AU" sz="2800" dirty="0" smtClean="0"/>
              <a:t>Their variation in thickness makes sense</a:t>
            </a:r>
          </a:p>
          <a:p>
            <a:r>
              <a:rPr lang="en-AU" sz="2800" dirty="0" smtClean="0"/>
              <a:t>They make sense on graphic sections:</a:t>
            </a:r>
          </a:p>
          <a:p>
            <a:endParaRPr lang="en-AU" sz="2800" dirty="0" smtClean="0"/>
          </a:p>
          <a:p>
            <a:pPr marL="601650"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3971925"/>
            <a:ext cx="5781675" cy="2886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67126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51"/>
                                        </p:tgtEl>
                                        <p:attrNameLst>
                                          <p:attrName>style.visibility</p:attrName>
                                        </p:attrNameLst>
                                      </p:cBhvr>
                                      <p:to>
                                        <p:strVal val="visible"/>
                                      </p:to>
                                    </p:set>
                                    <p:animEffect transition="in" filter="fade">
                                      <p:cBhvr>
                                        <p:cTn id="27"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920" y="0"/>
            <a:ext cx="8172400" cy="1032032"/>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“Semi” Finalized Interpretational Data</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0936" y="980728"/>
            <a:ext cx="8028384" cy="5152459"/>
          </a:xfrm>
        </p:spPr>
        <p:txBody>
          <a:bodyPr>
            <a:noAutofit/>
          </a:bodyPr>
          <a:lstStyle/>
          <a:p>
            <a:pPr marL="82296" indent="0">
              <a:buNone/>
            </a:pPr>
            <a:r>
              <a:rPr lang="en-AU" sz="2800" dirty="0" smtClean="0"/>
              <a:t>There is no such thing as absolutely finalized interpretational data as interpretational data will often change from the time of initia</a:t>
            </a:r>
            <a:r>
              <a:rPr lang="en-AU" sz="2800" dirty="0" smtClean="0"/>
              <a:t>l exploration through until the time mining is completed.</a:t>
            </a:r>
          </a:p>
          <a:p>
            <a:pPr marL="82296" indent="0">
              <a:buNone/>
            </a:pPr>
            <a:endParaRPr lang="en-AU" sz="2800" dirty="0"/>
          </a:p>
          <a:p>
            <a:pPr marL="82296" indent="0">
              <a:buNone/>
            </a:pPr>
            <a:r>
              <a:rPr lang="en-AU" sz="2800" dirty="0" smtClean="0"/>
              <a:t>At</a:t>
            </a:r>
            <a:r>
              <a:rPr lang="en-AU" sz="2800" dirty="0" smtClean="0"/>
              <a:t> most, interpretational data </a:t>
            </a:r>
            <a:r>
              <a:rPr lang="en-AU" sz="2800" dirty="0" smtClean="0"/>
              <a:t>can be deemed as</a:t>
            </a:r>
            <a:r>
              <a:rPr lang="en-AU" sz="2800" dirty="0" smtClean="0"/>
              <a:t> finalized for the purposes of undertaking a particular study.</a:t>
            </a:r>
          </a:p>
          <a:p>
            <a:pPr marL="82296" indent="0">
              <a:buNone/>
            </a:pPr>
            <a:endParaRPr lang="en-AU" sz="2800" dirty="0"/>
          </a:p>
          <a:p>
            <a:pPr marL="82296" indent="0">
              <a:buNone/>
            </a:pPr>
            <a:r>
              <a:rPr lang="en-AU" sz="2800" dirty="0" smtClean="0"/>
              <a:t>A copy of the interpretational data needs to be preserved as an addendum to the study.</a:t>
            </a:r>
          </a:p>
          <a:p>
            <a:pPr marL="82296" indent="0">
              <a:buNone/>
            </a:pPr>
            <a:endParaRPr lang="en-AU" sz="2800" dirty="0"/>
          </a:p>
          <a:p>
            <a:pPr marL="82296" indent="0">
              <a:buNone/>
            </a:pPr>
            <a:endParaRPr lang="en-AU" sz="2800" dirty="0" smtClean="0"/>
          </a:p>
          <a:p>
            <a:pPr marL="601650"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3489593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920" y="0"/>
            <a:ext cx="8172400" cy="1032032"/>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Conclusion</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0936" y="980728"/>
            <a:ext cx="8028384" cy="5152459"/>
          </a:xfrm>
        </p:spPr>
        <p:txBody>
          <a:bodyPr>
            <a:noAutofit/>
          </a:bodyPr>
          <a:lstStyle/>
          <a:p>
            <a:pPr marL="82296" indent="0">
              <a:buNone/>
            </a:pPr>
            <a:r>
              <a:rPr lang="en-AU" sz="2800" dirty="0" smtClean="0"/>
              <a:t>The methods for ensuring data integrity and good management of coal exploration data depends on whether it is observational or interpretational data and what stage of the data collection process it is at.</a:t>
            </a:r>
            <a:endParaRPr lang="en-AU" sz="2800" dirty="0"/>
          </a:p>
          <a:p>
            <a:pPr marL="82296" indent="0">
              <a:buNone/>
            </a:pPr>
            <a:endParaRPr lang="en-AU" sz="2800" dirty="0"/>
          </a:p>
          <a:p>
            <a:pPr marL="82296" indent="0">
              <a:buNone/>
            </a:pPr>
            <a:r>
              <a:rPr lang="en-AU" sz="2800" dirty="0" smtClean="0"/>
              <a:t>Copie</a:t>
            </a:r>
            <a:r>
              <a:rPr lang="en-AU" sz="2800" dirty="0" smtClean="0"/>
              <a:t>s of this presentation can be downloaded from our the downloads page of our website at:</a:t>
            </a:r>
          </a:p>
          <a:p>
            <a:pPr marL="82296" indent="0">
              <a:buNone/>
            </a:pPr>
            <a:endParaRPr lang="en-AU" sz="2800" dirty="0"/>
          </a:p>
          <a:p>
            <a:pPr marL="82296" indent="0" algn="ctr">
              <a:buNone/>
            </a:pPr>
            <a:r>
              <a:rPr lang="en-AU" sz="2800" dirty="0" smtClean="0">
                <a:solidFill>
                  <a:srgbClr val="0070C0"/>
                </a:solidFill>
                <a:hlinkClick r:id="rId2"/>
              </a:rPr>
              <a:t>www.geocheck.com.au</a:t>
            </a:r>
            <a:endParaRPr lang="en-AU" sz="2800" dirty="0" smtClean="0">
              <a:solidFill>
                <a:srgbClr val="0070C0"/>
              </a:solidFill>
            </a:endParaRPr>
          </a:p>
          <a:p>
            <a:pPr marL="82296" indent="0">
              <a:buNone/>
            </a:pPr>
            <a:endParaRPr lang="en-AU" sz="2800"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3842468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3019" y="980728"/>
            <a:ext cx="7498080" cy="4824536"/>
          </a:xfrm>
        </p:spPr>
        <p:txBody>
          <a:bodyPr>
            <a:normAutofit/>
          </a:bodyPr>
          <a:lstStyle/>
          <a:p>
            <a:r>
              <a:rPr lang="en-AU" sz="3600" dirty="0" smtClean="0"/>
              <a:t>Coal in the ground principal asset</a:t>
            </a:r>
          </a:p>
          <a:p>
            <a:r>
              <a:rPr lang="en-AU" sz="3600" dirty="0" smtClean="0"/>
              <a:t>True size of asset only known once mined</a:t>
            </a:r>
          </a:p>
          <a:p>
            <a:r>
              <a:rPr lang="en-AU" sz="3600" dirty="0" smtClean="0"/>
              <a:t>Investment decisions based on resource estimate derived from exploration database</a:t>
            </a:r>
          </a:p>
          <a:p>
            <a:r>
              <a:rPr lang="en-AU" sz="3600" dirty="0" smtClean="0"/>
              <a:t>Its real asset therefore is its data</a:t>
            </a:r>
          </a:p>
          <a:p>
            <a:r>
              <a:rPr lang="en-AU" sz="3600" dirty="0" smtClean="0"/>
              <a:t>How is this asset being managed ?</a:t>
            </a:r>
            <a:endParaRPr lang="en-AU" sz="36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1556792"/>
            <a:ext cx="7498080" cy="2714791"/>
          </a:xfrm>
        </p:spPr>
        <p:txBody>
          <a:bodyPr>
            <a:noAutofit/>
          </a:bodyPr>
          <a:lstStyle/>
          <a:p>
            <a:pPr marL="82296" indent="0">
              <a:buNone/>
            </a:pPr>
            <a:r>
              <a:rPr lang="en-AU" sz="2800" dirty="0"/>
              <a:t>Exploration data can be </a:t>
            </a:r>
            <a:r>
              <a:rPr lang="en-AU" sz="2800" dirty="0" smtClean="0"/>
              <a:t>divided </a:t>
            </a:r>
            <a:r>
              <a:rPr lang="en-AU" sz="2800" dirty="0"/>
              <a:t>into: </a:t>
            </a:r>
            <a:endParaRPr lang="en-AU" sz="2800" dirty="0" smtClean="0"/>
          </a:p>
          <a:p>
            <a:pPr marL="82296" indent="0">
              <a:buNone/>
            </a:pPr>
            <a:endParaRPr lang="en-AU" sz="2800" dirty="0" smtClean="0"/>
          </a:p>
          <a:p>
            <a:pPr marL="576000"/>
            <a:r>
              <a:rPr lang="en-AU" sz="2800" dirty="0" smtClean="0"/>
              <a:t>Observational data (survey, geology, geophysics, lab results)</a:t>
            </a:r>
          </a:p>
          <a:p>
            <a:pPr marL="576000"/>
            <a:endParaRPr lang="en-AU" sz="2800" dirty="0" smtClean="0"/>
          </a:p>
          <a:p>
            <a:pPr marL="576000"/>
            <a:r>
              <a:rPr lang="en-AU" sz="2800" dirty="0" smtClean="0"/>
              <a:t>Interpretational data (geophysical filtering, depth adjustment to geophysics, seam naming)</a:t>
            </a:r>
          </a:p>
          <a:p>
            <a:pPr marL="82296"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217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354169"/>
            <a:ext cx="7498080" cy="6165354"/>
          </a:xfrm>
        </p:spPr>
        <p:txBody>
          <a:bodyPr>
            <a:noAutofit/>
          </a:bodyPr>
          <a:lstStyle/>
          <a:p>
            <a:pPr marL="82296" indent="0">
              <a:buNone/>
            </a:pPr>
            <a:r>
              <a:rPr lang="en-AU" sz="2800" dirty="0" smtClean="0"/>
              <a:t>These can further be subdivided into:</a:t>
            </a:r>
          </a:p>
          <a:p>
            <a:pPr marL="82296" indent="0">
              <a:buNone/>
            </a:pPr>
            <a:endParaRPr lang="en-AU" sz="2800" dirty="0" smtClean="0"/>
          </a:p>
          <a:p>
            <a:pPr marL="576000"/>
            <a:r>
              <a:rPr lang="en-AU" sz="2800" dirty="0" smtClean="0"/>
              <a:t>Raw observational</a:t>
            </a:r>
          </a:p>
          <a:p>
            <a:pPr marL="576000"/>
            <a:r>
              <a:rPr lang="en-AU" sz="2800" dirty="0" smtClean="0"/>
              <a:t>Working observational</a:t>
            </a:r>
          </a:p>
          <a:p>
            <a:pPr marL="576000"/>
            <a:r>
              <a:rPr lang="en-AU" sz="2800" dirty="0" smtClean="0"/>
              <a:t>Finalized observational</a:t>
            </a:r>
          </a:p>
          <a:p>
            <a:pPr marL="576000"/>
            <a:r>
              <a:rPr lang="en-AU" sz="2800" dirty="0" smtClean="0"/>
              <a:t>Working interpretational</a:t>
            </a:r>
          </a:p>
          <a:p>
            <a:pPr marL="576000"/>
            <a:r>
              <a:rPr lang="en-AU" sz="2800" dirty="0" smtClean="0"/>
              <a:t>“</a:t>
            </a:r>
            <a:r>
              <a:rPr lang="en-AU" sz="2800" dirty="0" smtClean="0"/>
              <a:t>Semi” Finalized </a:t>
            </a:r>
            <a:r>
              <a:rPr lang="en-AU" sz="2800" dirty="0" smtClean="0"/>
              <a:t>interpretational</a:t>
            </a:r>
          </a:p>
          <a:p>
            <a:pPr marL="82296" indent="0">
              <a:buNone/>
            </a:pPr>
            <a:endParaRPr lang="en-AU" sz="2800" dirty="0" smtClean="0"/>
          </a:p>
          <a:p>
            <a:pPr marL="82296" indent="0">
              <a:buNone/>
            </a:pPr>
            <a:r>
              <a:rPr lang="en-AU" sz="2800" dirty="0" smtClean="0"/>
              <a:t>Each of these have specific requirements to ensure good data integrity and management</a:t>
            </a: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52224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754" y="188640"/>
            <a:ext cx="8172400" cy="792088"/>
          </a:xfrm>
        </p:spPr>
        <p:txBody>
          <a:bodyPr>
            <a:noAutofit/>
          </a:bodyPr>
          <a:lstStyle/>
          <a:p>
            <a:pPr algn="ctr"/>
            <a:r>
              <a:rPr lang="en-AU" sz="3600" dirty="0" smtClean="0">
                <a:solidFill>
                  <a:srgbClr val="FF0000"/>
                </a:solidFill>
                <a:effectLst>
                  <a:outerShdw blurRad="38100" dist="38100" dir="2700000" algn="tl">
                    <a:srgbClr val="000000">
                      <a:alpha val="43137"/>
                    </a:srgbClr>
                  </a:outerShdw>
                </a:effectLst>
              </a:rPr>
              <a:t>Requirements for Raw Observational Data  </a:t>
            </a:r>
            <a:endParaRPr lang="en-AU" sz="36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5616" y="1340768"/>
            <a:ext cx="8028384" cy="4680520"/>
          </a:xfrm>
        </p:spPr>
        <p:txBody>
          <a:bodyPr>
            <a:noAutofit/>
          </a:bodyPr>
          <a:lstStyle/>
          <a:p>
            <a:r>
              <a:rPr lang="en-AU" sz="2800" dirty="0" smtClean="0"/>
              <a:t>Coring appropriate intervals</a:t>
            </a:r>
          </a:p>
          <a:p>
            <a:r>
              <a:rPr lang="en-AU" sz="2800" dirty="0" smtClean="0"/>
              <a:t>Achieving required core recoveries (&gt; 95%)</a:t>
            </a:r>
          </a:p>
          <a:p>
            <a:r>
              <a:rPr lang="en-AU" sz="2800" dirty="0" smtClean="0"/>
              <a:t>Good reconciliation of geologist’s &amp; driller’s depths</a:t>
            </a:r>
          </a:p>
          <a:p>
            <a:r>
              <a:rPr lang="en-AU" sz="2800" dirty="0" smtClean="0"/>
              <a:t>Appropriate sampling (stone bands &amp; sub plies)</a:t>
            </a:r>
          </a:p>
          <a:p>
            <a:r>
              <a:rPr lang="en-AU" sz="2800" dirty="0" smtClean="0"/>
              <a:t>Consistent geological logging (training and coding system, CoalLog)</a:t>
            </a:r>
          </a:p>
          <a:p>
            <a:r>
              <a:rPr lang="en-AU" sz="2800" dirty="0" smtClean="0"/>
              <a:t>No summary data such as RQD</a:t>
            </a:r>
          </a:p>
          <a:p>
            <a:r>
              <a:rPr lang="en-AU" sz="2800" dirty="0" smtClean="0"/>
              <a:t>Quality core photos</a:t>
            </a:r>
          </a:p>
          <a:p>
            <a:r>
              <a:rPr lang="en-AU" sz="2800" dirty="0"/>
              <a:t>Consistent geological &amp; geophysical zero depths</a:t>
            </a:r>
          </a:p>
          <a:p>
            <a:pPr marL="82296" indent="0">
              <a:buNone/>
            </a:pPr>
            <a:endParaRPr lang="en-AU"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62647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8172400" cy="792088"/>
          </a:xfrm>
        </p:spPr>
        <p:txBody>
          <a:bodyPr>
            <a:noAutofit/>
          </a:bodyPr>
          <a:lstStyle/>
          <a:p>
            <a:pPr algn="ctr"/>
            <a:r>
              <a:rPr lang="en-AU" sz="3600" dirty="0" smtClean="0">
                <a:solidFill>
                  <a:srgbClr val="FF0000"/>
                </a:solidFill>
                <a:effectLst>
                  <a:outerShdw blurRad="38100" dist="38100" dir="2700000" algn="tl">
                    <a:srgbClr val="000000">
                      <a:alpha val="43137"/>
                    </a:srgbClr>
                  </a:outerShdw>
                </a:effectLst>
              </a:rPr>
              <a:t>Requirements for Raw Observational Data  </a:t>
            </a:r>
            <a:endParaRPr lang="en-AU" sz="36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5616" y="1052736"/>
            <a:ext cx="8028384" cy="3888432"/>
          </a:xfrm>
        </p:spPr>
        <p:txBody>
          <a:bodyPr>
            <a:noAutofit/>
          </a:bodyPr>
          <a:lstStyle/>
          <a:p>
            <a:r>
              <a:rPr lang="en-AU" sz="2800" dirty="0" smtClean="0"/>
              <a:t>Timely, well-calibrated</a:t>
            </a:r>
          </a:p>
          <a:p>
            <a:pPr marL="82296" indent="0">
              <a:buNone/>
            </a:pPr>
            <a:r>
              <a:rPr lang="en-AU" sz="2800" dirty="0"/>
              <a:t> </a:t>
            </a:r>
            <a:r>
              <a:rPr lang="en-AU" sz="2800" dirty="0" smtClean="0"/>
              <a:t>  geophysical logging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7" y="1052736"/>
            <a:ext cx="3400425" cy="500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3827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8172400" cy="792088"/>
          </a:xfrm>
        </p:spPr>
        <p:txBody>
          <a:bodyPr>
            <a:noAutofit/>
          </a:bodyPr>
          <a:lstStyle/>
          <a:p>
            <a:pPr algn="ctr"/>
            <a:r>
              <a:rPr lang="en-AU" sz="3600" dirty="0" smtClean="0">
                <a:solidFill>
                  <a:srgbClr val="FF0000"/>
                </a:solidFill>
                <a:effectLst>
                  <a:outerShdw blurRad="38100" dist="38100" dir="2700000" algn="tl">
                    <a:srgbClr val="000000">
                      <a:alpha val="43137"/>
                    </a:srgbClr>
                  </a:outerShdw>
                </a:effectLst>
              </a:rPr>
              <a:t>Requirements for Raw Observational Data  </a:t>
            </a:r>
            <a:endParaRPr lang="en-AU" sz="36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5616" y="1340768"/>
            <a:ext cx="8028384" cy="3888432"/>
          </a:xfrm>
        </p:spPr>
        <p:txBody>
          <a:bodyPr>
            <a:noAutofit/>
          </a:bodyPr>
          <a:lstStyle/>
          <a:p>
            <a:r>
              <a:rPr lang="en-AU" sz="2800" dirty="0" smtClean="0"/>
              <a:t>Preservation and backup of raw observational data including:</a:t>
            </a:r>
          </a:p>
          <a:p>
            <a:pPr marL="601650" indent="0">
              <a:buNone/>
            </a:pPr>
            <a:r>
              <a:rPr lang="en-AU" sz="2800" dirty="0" smtClean="0"/>
              <a:t>a)	  Hand-written coding sheets</a:t>
            </a:r>
          </a:p>
          <a:p>
            <a:pPr marL="601650" indent="0">
              <a:buNone/>
            </a:pPr>
            <a:r>
              <a:rPr lang="en-AU" sz="2800" dirty="0" smtClean="0"/>
              <a:t>b)	  Data collected on tablets</a:t>
            </a:r>
          </a:p>
          <a:p>
            <a:pPr marL="601650" indent="0">
              <a:buNone/>
            </a:pPr>
            <a:r>
              <a:rPr lang="en-AU" sz="2800" dirty="0" smtClean="0"/>
              <a:t>c)	  Unprocessed and unfiltered geophysical data </a:t>
            </a: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1254730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337" y="116632"/>
            <a:ext cx="8172400" cy="792088"/>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Requirements for  Working Observational Data  </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15616" y="1268760"/>
            <a:ext cx="8028384" cy="4399494"/>
          </a:xfrm>
        </p:spPr>
        <p:txBody>
          <a:bodyPr>
            <a:noAutofit/>
          </a:bodyPr>
          <a:lstStyle/>
          <a:p>
            <a:r>
              <a:rPr lang="en-AU" sz="2800" dirty="0" smtClean="0"/>
              <a:t>Checks for invalid items, (invalid codes &amp; out of range numerical </a:t>
            </a:r>
            <a:r>
              <a:rPr lang="en-AU" sz="2800" dirty="0" smtClean="0"/>
              <a:t>values)</a:t>
            </a:r>
          </a:p>
          <a:p>
            <a:r>
              <a:rPr lang="en-AU" sz="2800" dirty="0" smtClean="0"/>
              <a:t>Valid codes and ranges can only be set by database manager</a:t>
            </a:r>
            <a:endParaRPr lang="en-AU" sz="2800" dirty="0" smtClean="0"/>
          </a:p>
          <a:p>
            <a:r>
              <a:rPr lang="en-AU" sz="2800" dirty="0" smtClean="0"/>
              <a:t>Double keying of hand-written data</a:t>
            </a:r>
          </a:p>
          <a:p>
            <a:r>
              <a:rPr lang="en-AU" sz="2800" dirty="0" smtClean="0"/>
              <a:t>Checks for compulsory data (</a:t>
            </a:r>
            <a:r>
              <a:rPr lang="en-AU" sz="2800" dirty="0" err="1" smtClean="0"/>
              <a:t>holename</a:t>
            </a:r>
            <a:r>
              <a:rPr lang="en-AU" sz="2800" dirty="0" smtClean="0"/>
              <a:t>, depths, </a:t>
            </a:r>
            <a:r>
              <a:rPr lang="en-AU" sz="2800" dirty="0" err="1" smtClean="0"/>
              <a:t>lithotype</a:t>
            </a:r>
            <a:r>
              <a:rPr lang="en-AU" sz="2800" dirty="0" smtClean="0"/>
              <a:t>, sample numbers)</a:t>
            </a:r>
          </a:p>
          <a:p>
            <a:r>
              <a:rPr lang="en-AU" sz="2800" dirty="0" smtClean="0"/>
              <a:t>Check invalid combinations (depths, %’s, qualifiers)</a:t>
            </a:r>
          </a:p>
          <a:p>
            <a:r>
              <a:rPr lang="en-AU" sz="2800" dirty="0" smtClean="0"/>
              <a:t>Appropriate Backup</a:t>
            </a:r>
          </a:p>
          <a:p>
            <a:pPr marL="601650"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11887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8172400" cy="648072"/>
          </a:xfrm>
        </p:spPr>
        <p:txBody>
          <a:bodyPr>
            <a:noAutofit/>
          </a:bodyPr>
          <a:lstStyle/>
          <a:p>
            <a:pPr algn="ctr"/>
            <a:r>
              <a:rPr lang="en-AU" sz="3200" dirty="0" smtClean="0">
                <a:solidFill>
                  <a:srgbClr val="FF0000"/>
                </a:solidFill>
                <a:effectLst>
                  <a:outerShdw blurRad="38100" dist="38100" dir="2700000" algn="tl">
                    <a:srgbClr val="000000">
                      <a:alpha val="43137"/>
                    </a:srgbClr>
                  </a:outerShdw>
                </a:effectLst>
              </a:rPr>
              <a:t>Requirements for Finalized Observational Data  </a:t>
            </a:r>
            <a:endParaRPr lang="en-AU" sz="3200"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52050" y="1008869"/>
            <a:ext cx="8082064" cy="4940412"/>
          </a:xfrm>
        </p:spPr>
        <p:txBody>
          <a:bodyPr>
            <a:noAutofit/>
          </a:bodyPr>
          <a:lstStyle/>
          <a:p>
            <a:r>
              <a:rPr lang="en-AU" sz="2800" dirty="0" smtClean="0"/>
              <a:t>Ensure all data for the project has consistent format (layout, dictionaries </a:t>
            </a:r>
            <a:r>
              <a:rPr lang="en-AU" sz="2800" dirty="0" err="1" smtClean="0"/>
              <a:t>etc</a:t>
            </a:r>
            <a:r>
              <a:rPr lang="en-AU" sz="2800" dirty="0" smtClean="0"/>
              <a:t>)</a:t>
            </a:r>
          </a:p>
          <a:p>
            <a:r>
              <a:rPr lang="en-AU" sz="2800" dirty="0" smtClean="0"/>
              <a:t>Ensure no missing data (holes, geological, geophysical, analytical)</a:t>
            </a:r>
          </a:p>
          <a:p>
            <a:r>
              <a:rPr lang="en-AU" sz="2800" dirty="0" smtClean="0"/>
              <a:t>Checks for incorrect data (hole coordinates</a:t>
            </a:r>
            <a:r>
              <a:rPr lang="en-AU" sz="2800" dirty="0" smtClean="0"/>
              <a:t>)</a:t>
            </a:r>
          </a:p>
          <a:p>
            <a:r>
              <a:rPr lang="en-AU" sz="2800" dirty="0" smtClean="0"/>
              <a:t>Ensure </a:t>
            </a:r>
            <a:r>
              <a:rPr lang="en-AU" sz="2800" dirty="0" smtClean="0"/>
              <a:t>data can be exported to all software that may require it</a:t>
            </a:r>
          </a:p>
          <a:p>
            <a:r>
              <a:rPr lang="en-AU" sz="2800" dirty="0"/>
              <a:t>Editing restricted to database manager</a:t>
            </a:r>
          </a:p>
          <a:p>
            <a:r>
              <a:rPr lang="en-AU" sz="2800" dirty="0" smtClean="0"/>
              <a:t>System </a:t>
            </a:r>
            <a:r>
              <a:rPr lang="en-AU" sz="2800" dirty="0" smtClean="0"/>
              <a:t>for logging any </a:t>
            </a:r>
            <a:r>
              <a:rPr lang="en-AU" sz="2800" dirty="0" smtClean="0"/>
              <a:t>changes </a:t>
            </a:r>
            <a:r>
              <a:rPr lang="en-AU" sz="2800" dirty="0" smtClean="0"/>
              <a:t>to finalized data</a:t>
            </a:r>
          </a:p>
          <a:p>
            <a:r>
              <a:rPr lang="en-AU" sz="2800" dirty="0" smtClean="0"/>
              <a:t>Appropriate Backup</a:t>
            </a:r>
          </a:p>
          <a:p>
            <a:pPr marL="601650" indent="0">
              <a:buNone/>
            </a:pPr>
            <a:endParaRPr lang="en-AU"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3" y="6272420"/>
            <a:ext cx="1709305" cy="441614"/>
          </a:xfrm>
          <a:prstGeom prst="rect">
            <a:avLst/>
          </a:prstGeom>
        </p:spPr>
      </p:pic>
    </p:spTree>
    <p:extLst>
      <p:ext uri="{BB962C8B-B14F-4D97-AF65-F5344CB8AC3E}">
        <p14:creationId xmlns:p14="http://schemas.microsoft.com/office/powerpoint/2010/main" val="276506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2407</TotalTime>
  <Words>546</Words>
  <Application>Microsoft Office PowerPoint</Application>
  <PresentationFormat>On-screen Show (4:3)</PresentationFormat>
  <Paragraphs>79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Coal Exploration Data Integrity and Management</vt:lpstr>
      <vt:lpstr>PowerPoint Presentation</vt:lpstr>
      <vt:lpstr>PowerPoint Presentation</vt:lpstr>
      <vt:lpstr>PowerPoint Presentation</vt:lpstr>
      <vt:lpstr>Requirements for Raw Observational Data  </vt:lpstr>
      <vt:lpstr>Requirements for Raw Observational Data  </vt:lpstr>
      <vt:lpstr>Requirements for Raw Observational Data  </vt:lpstr>
      <vt:lpstr>Requirements for  Working Observational Data  </vt:lpstr>
      <vt:lpstr>Requirements for Finalized Observational Data  </vt:lpstr>
      <vt:lpstr>Requirements for  Working Interpretational Data</vt:lpstr>
      <vt:lpstr>Requirements for Seam &amp; Ply Nomenclature</vt:lpstr>
      <vt:lpstr>“Semi” Finalized Interpretational Data</vt:lpstr>
      <vt:lpstr>Conclusion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do the Benefits of using Geostatistics for Coal Resource Estimation outweigh the Costs ?</dc:title>
  <dc:creator>Brett</dc:creator>
  <cp:lastModifiedBy>Brett Larkin</cp:lastModifiedBy>
  <cp:revision>110</cp:revision>
  <dcterms:created xsi:type="dcterms:W3CDTF">2009-11-18T00:06:53Z</dcterms:created>
  <dcterms:modified xsi:type="dcterms:W3CDTF">2014-07-07T08:32:43Z</dcterms:modified>
</cp:coreProperties>
</file>